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64" r:id="rId3"/>
    <p:sldId id="265" r:id="rId4"/>
    <p:sldId id="267" r:id="rId5"/>
    <p:sldId id="266" r:id="rId6"/>
    <p:sldId id="273" r:id="rId7"/>
    <p:sldId id="274" r:id="rId8"/>
    <p:sldId id="275" r:id="rId9"/>
    <p:sldId id="276" r:id="rId10"/>
    <p:sldId id="294" r:id="rId11"/>
    <p:sldId id="278" r:id="rId12"/>
    <p:sldId id="289" r:id="rId13"/>
    <p:sldId id="290" r:id="rId14"/>
    <p:sldId id="291" r:id="rId15"/>
    <p:sldId id="292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93" r:id="rId26"/>
    <p:sldId id="268" r:id="rId27"/>
    <p:sldId id="269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23C13-A610-40A2-BDB1-402FFCAA5D6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69ED-48C9-4308-B66F-6C59D5648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39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4E28-8915-4487-9A00-D09575C91C5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0D3E9-3733-4A03-B6B1-2A8327674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52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188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87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97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06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57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959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38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23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BE88-589B-4E22-BA8C-CFBEF6EFC6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87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715E-FBCC-4FD0-BB18-8D78829BBC1A}" type="datetimeFigureOut">
              <a:rPr lang="en-US" smtClean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62F0-CD23-4F94-8971-DC6F35DF05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 Innovative and Interactive Public Involvement              for the 21</a:t>
            </a:r>
            <a:r>
              <a:rPr lang="en-US" sz="3100" b="1" baseline="30000" dirty="0" smtClean="0"/>
              <a:t>st</a:t>
            </a:r>
            <a:r>
              <a:rPr lang="en-US" sz="3100" b="1" dirty="0" smtClean="0"/>
              <a:t> Century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2700" smtClean="0"/>
              <a:t>2015 </a:t>
            </a:r>
            <a:r>
              <a:rPr lang="en-US" sz="2700" dirty="0" smtClean="0"/>
              <a:t>Partnering Conference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858000" cy="3535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 algn="ctr">
              <a:buNone/>
            </a:pPr>
            <a:r>
              <a:rPr lang="en-US" dirty="0" smtClean="0"/>
              <a:t>Brian Aldridge, </a:t>
            </a:r>
            <a:r>
              <a:rPr lang="en-US" dirty="0" err="1" smtClean="0"/>
              <a:t>Stantec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Charlie Allen, KYTC District 4</a:t>
            </a:r>
          </a:p>
          <a:p>
            <a:pPr algn="ctr">
              <a:buNone/>
            </a:pPr>
            <a:r>
              <a:rPr lang="en-US" dirty="0" smtClean="0"/>
              <a:t>Annette Coffey, Qk4</a:t>
            </a:r>
          </a:p>
          <a:p>
            <a:pPr algn="ctr">
              <a:buNone/>
            </a:pPr>
            <a:r>
              <a:rPr lang="en-US" dirty="0" err="1" smtClean="0"/>
              <a:t>Sreenu</a:t>
            </a:r>
            <a:r>
              <a:rPr lang="en-US" dirty="0" smtClean="0"/>
              <a:t> Gutti, CO Planning</a:t>
            </a:r>
          </a:p>
          <a:p>
            <a:pPr algn="ctr">
              <a:buNone/>
            </a:pPr>
            <a:r>
              <a:rPr lang="en-US" dirty="0" smtClean="0"/>
              <a:t>Shane </a:t>
            </a:r>
            <a:r>
              <a:rPr lang="en-US" dirty="0" err="1" smtClean="0"/>
              <a:t>Mckenzie</a:t>
            </a:r>
            <a:r>
              <a:rPr lang="en-US" dirty="0" smtClean="0"/>
              <a:t>, CO Planning</a:t>
            </a:r>
          </a:p>
          <a:p>
            <a:pPr algn="ctr">
              <a:buNone/>
            </a:pPr>
            <a:r>
              <a:rPr lang="en-US" dirty="0" smtClean="0"/>
              <a:t>Jeff Moore, KYTC District 3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5867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Media Outreach</a:t>
            </a:r>
          </a:p>
          <a:p>
            <a:pPr lvl="2"/>
            <a:r>
              <a:rPr lang="en-US" dirty="0" smtClean="0"/>
              <a:t>Newspapers, Radio, KYTC website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Postcards</a:t>
            </a:r>
          </a:p>
          <a:p>
            <a:pPr lvl="2"/>
            <a:r>
              <a:rPr lang="en-US" dirty="0" smtClean="0"/>
              <a:t>Send to impacted property owners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Video meeting invitation </a:t>
            </a:r>
          </a:p>
          <a:p>
            <a:pPr lvl="2"/>
            <a:r>
              <a:rPr lang="en-US" dirty="0" smtClean="0"/>
              <a:t>“Call to Action” video -</a:t>
            </a:r>
          </a:p>
          <a:p>
            <a:pPr lvl="2">
              <a:buNone/>
            </a:pPr>
            <a:r>
              <a:rPr lang="en-US" dirty="0" smtClean="0"/>
              <a:t>	NEW LIFE, NEW FUTURE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3" descr="U:\1-Part Conf 2015\US 68 postcard-Final_Page_1.jpg"/>
          <p:cNvPicPr>
            <a:picLocks noChangeAspect="1" noChangeArrowheads="1"/>
          </p:cNvPicPr>
          <p:nvPr/>
        </p:nvPicPr>
        <p:blipFill>
          <a:blip r:embed="rId2" cstate="print"/>
          <a:srcRect l="9765" t="12316" r="9063" b="10583"/>
          <a:stretch>
            <a:fillRect/>
          </a:stretch>
        </p:blipFill>
        <p:spPr bwMode="auto">
          <a:xfrm>
            <a:off x="6019800" y="1976202"/>
            <a:ext cx="2775626" cy="2138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1999"/>
            <a:ext cx="2427288" cy="18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1524000" y="1219200"/>
            <a:ext cx="714375" cy="419100"/>
            <a:chOff x="8153400" y="990600"/>
            <a:chExt cx="714375" cy="4191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15088" b="9474"/>
            <a:stretch>
              <a:fillRect/>
            </a:stretch>
          </p:blipFill>
          <p:spPr bwMode="auto">
            <a:xfrm>
              <a:off x="8153400" y="1066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58200" y="990600"/>
              <a:ext cx="4095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000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76220" y="990600"/>
            <a:ext cx="6518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/>
              <a:t>Do everything you can to get the word out! 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“MAKE NO ASSUMPTIONS!”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public meetings (Charlie A.);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/>
              <a:t>Meeting 1: Issues &amp; Concerns</a:t>
            </a:r>
          </a:p>
          <a:p>
            <a:pPr lvl="1">
              <a:buNone/>
            </a:pPr>
            <a:r>
              <a:rPr lang="en-US" dirty="0" smtClean="0"/>
              <a:t> 	 *  Provided a general overview of existing conditions and identified obvious issues.</a:t>
            </a:r>
          </a:p>
          <a:p>
            <a:pPr lvl="1">
              <a:buNone/>
            </a:pPr>
            <a:r>
              <a:rPr lang="en-US" dirty="0" smtClean="0"/>
              <a:t>	 *  Allowed time for local officials and public to markup a map which resulted in 5 basic areas of concern for our corridor. </a:t>
            </a:r>
          </a:p>
          <a:p>
            <a:pPr lvl="1"/>
            <a:r>
              <a:rPr lang="en-US" b="1" dirty="0" smtClean="0"/>
              <a:t>Meeting 2: Alternatives &amp; Improvements</a:t>
            </a:r>
          </a:p>
          <a:p>
            <a:pPr lvl="1">
              <a:buNone/>
            </a:pPr>
            <a:r>
              <a:rPr lang="en-US" dirty="0" smtClean="0"/>
              <a:t>	 *  The 5 areas helped us to identify 12 spot improvements and one off alignment option.</a:t>
            </a:r>
          </a:p>
          <a:p>
            <a:pPr lvl="1">
              <a:buNone/>
            </a:pPr>
            <a:r>
              <a:rPr lang="en-US" dirty="0" smtClean="0"/>
              <a:t>	*  Provided visualizations of each.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3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“MAKE NO ASSUMPTIONS!”</a:t>
            </a:r>
            <a:endParaRPr lang="en-US" dirty="0"/>
          </a:p>
        </p:txBody>
      </p:sp>
      <p:pic>
        <p:nvPicPr>
          <p:cNvPr id="4" name="Content Placeholder 3" descr="Partnering Conference 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29100" y="2247900"/>
            <a:ext cx="48768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4572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b="1" i="1" dirty="0" smtClean="0"/>
              <a:t>Never assume the data tells the whole story.</a:t>
            </a:r>
            <a:r>
              <a:rPr lang="en-US" sz="2000" dirty="0" smtClean="0"/>
              <a:t> The locals know where the issues are and may offer great solutions. </a:t>
            </a:r>
          </a:p>
          <a:p>
            <a:endParaRPr lang="en-US" sz="2000" dirty="0" smtClean="0"/>
          </a:p>
          <a:p>
            <a:r>
              <a:rPr lang="en-US" sz="2000" dirty="0" smtClean="0"/>
              <a:t>Visuals should </a:t>
            </a:r>
            <a:r>
              <a:rPr lang="en-US" sz="2000" b="1" i="1" dirty="0" smtClean="0"/>
              <a:t>be conceptual </a:t>
            </a:r>
            <a:r>
              <a:rPr lang="en-US" sz="2000" dirty="0" smtClean="0"/>
              <a:t>and not appear to create a perception that an alignment has been determined. </a:t>
            </a:r>
          </a:p>
          <a:p>
            <a:endParaRPr lang="en-US" sz="2000" dirty="0" smtClean="0"/>
          </a:p>
          <a:p>
            <a:r>
              <a:rPr lang="en-US" sz="2000" dirty="0" smtClean="0"/>
              <a:t>Use more </a:t>
            </a:r>
            <a:r>
              <a:rPr lang="en-US" sz="2000" b="1" i="1" dirty="0" smtClean="0"/>
              <a:t>transparent shading of an area </a:t>
            </a:r>
            <a:r>
              <a:rPr lang="en-US" sz="2000" dirty="0" smtClean="0"/>
              <a:t>instead of defined lines.</a:t>
            </a:r>
          </a:p>
          <a:p>
            <a:endParaRPr lang="en-US" sz="2000" dirty="0" smtClean="0"/>
          </a:p>
          <a:p>
            <a:r>
              <a:rPr lang="en-US" sz="2000" b="1" i="1" dirty="0" smtClean="0"/>
              <a:t>Enough detail to assist with decision making and developing estimates </a:t>
            </a:r>
            <a:r>
              <a:rPr lang="en-US" sz="2000" dirty="0" smtClean="0"/>
              <a:t>but it’s too early in the process to create property owner concern.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“MAKE NO ASSUMPTIONS!”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Preparing the team</a:t>
            </a:r>
          </a:p>
          <a:p>
            <a:r>
              <a:rPr lang="en-US" sz="2000" dirty="0" smtClean="0"/>
              <a:t>Meeting flow in space:</a:t>
            </a:r>
          </a:p>
          <a:p>
            <a:pPr lvl="1"/>
            <a:r>
              <a:rPr lang="en-US" sz="2000" dirty="0" smtClean="0"/>
              <a:t>Give clear instructions at beginning </a:t>
            </a:r>
          </a:p>
          <a:p>
            <a:r>
              <a:rPr lang="en-US" sz="2000" dirty="0" smtClean="0"/>
              <a:t>Take 20 minutes just before meeting and gather the team:</a:t>
            </a:r>
          </a:p>
          <a:p>
            <a:pPr lvl="1"/>
            <a:r>
              <a:rPr lang="en-US" sz="2000" dirty="0" smtClean="0"/>
              <a:t>“Open question and answer session” to brief the team on meeting details such as:</a:t>
            </a:r>
          </a:p>
          <a:p>
            <a:pPr lvl="2"/>
            <a:r>
              <a:rPr lang="en-US" sz="2000" dirty="0" smtClean="0"/>
              <a:t>Task assignments: Greeters, Educators, Scribes, Map interpreters</a:t>
            </a:r>
          </a:p>
          <a:p>
            <a:pPr lvl="2"/>
            <a:r>
              <a:rPr lang="en-US" sz="2000" dirty="0" smtClean="0"/>
              <a:t>Who among the team subject matter experts are to field specific questions from the public.</a:t>
            </a:r>
          </a:p>
          <a:p>
            <a:pPr lvl="1"/>
            <a:r>
              <a:rPr lang="en-US" sz="2000" dirty="0" smtClean="0"/>
              <a:t>Coach the team to engage and encourage dialogue with the public </a:t>
            </a:r>
          </a:p>
          <a:p>
            <a:pPr lvl="2"/>
            <a:r>
              <a:rPr lang="en-US" sz="2000" dirty="0" smtClean="0"/>
              <a:t>Write it down</a:t>
            </a:r>
          </a:p>
          <a:p>
            <a:pPr lvl="2"/>
            <a:r>
              <a:rPr lang="en-US" sz="2000" dirty="0" smtClean="0"/>
              <a:t>Draw</a:t>
            </a:r>
          </a:p>
          <a:p>
            <a:pPr lvl="2"/>
            <a:r>
              <a:rPr lang="en-US" sz="2000" dirty="0" smtClean="0"/>
              <a:t>Point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“MAKE NO ASSUMPTIONS!”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Preparing the team </a:t>
            </a:r>
          </a:p>
          <a:p>
            <a:r>
              <a:rPr lang="en-US" sz="2400" dirty="0" smtClean="0"/>
              <a:t>Meeting presentations: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u="sng" dirty="0" smtClean="0"/>
              <a:t>two</a:t>
            </a:r>
            <a:r>
              <a:rPr lang="en-US" sz="2400" dirty="0" smtClean="0"/>
              <a:t> versions</a:t>
            </a:r>
          </a:p>
          <a:p>
            <a:pPr lvl="2"/>
            <a:r>
              <a:rPr lang="en-US" dirty="0" smtClean="0"/>
              <a:t>Long form  –  continuous unmanned PowerPoint on loop</a:t>
            </a:r>
          </a:p>
          <a:p>
            <a:pPr lvl="2"/>
            <a:r>
              <a:rPr lang="en-US" dirty="0" smtClean="0"/>
              <a:t>Short form – Live presentation</a:t>
            </a:r>
          </a:p>
          <a:p>
            <a:r>
              <a:rPr lang="en-US" sz="2400" dirty="0" smtClean="0"/>
              <a:t>Present the project details in more than one way and man the room with </a:t>
            </a:r>
            <a:r>
              <a:rPr lang="en-US" sz="2400" b="1" i="1" dirty="0" smtClean="0"/>
              <a:t>well informed team members </a:t>
            </a:r>
            <a:r>
              <a:rPr lang="en-US" sz="2400" dirty="0" smtClean="0"/>
              <a:t>who are ready for a friendly and engaging information exchange with the public.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acoffey\AppData\Local\Microsoft\Windows\Temporary Internet Files\Content.IE5\TPD8X064\20100129_ipad-2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76" t="2815" r="12888" b="3502"/>
          <a:stretch/>
        </p:blipFill>
        <p:spPr bwMode="auto">
          <a:xfrm>
            <a:off x="914400" y="1028702"/>
            <a:ext cx="7315200" cy="5065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6800" y="2457450"/>
            <a:ext cx="4673600" cy="19431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Electronic Surveys</a:t>
            </a:r>
          </a:p>
          <a:p>
            <a:r>
              <a:rPr lang="en-US" dirty="0" smtClean="0"/>
              <a:t>Give Them a Job!</a:t>
            </a:r>
          </a:p>
        </p:txBody>
      </p:sp>
      <p:pic>
        <p:nvPicPr>
          <p:cNvPr id="7" name="Picture 12" descr="C:\Users\acoffey\AppData\Local\Microsoft\Windows\Temporary Internet Files\Content.IE5\4ETOJHPA\smlogostackedstandard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1"/>
            <a:ext cx="2743200" cy="1267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2286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INVOLVE: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9247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Start Thinking</a:t>
            </a:r>
            <a:br>
              <a:rPr lang="en-US" dirty="0" smtClean="0"/>
            </a:br>
            <a:r>
              <a:rPr lang="en-US" dirty="0" smtClean="0"/>
              <a:t>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59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Know what input you need and ask the right questions!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3200" dirty="0"/>
              <a:t>Discuss questions with the Project </a:t>
            </a:r>
            <a:r>
              <a:rPr lang="en-US" sz="3200" dirty="0" smtClean="0"/>
              <a:t>Team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3200" dirty="0"/>
              <a:t>Check your questions against the Purpose and Need for the project.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Collect </a:t>
            </a:r>
            <a:r>
              <a:rPr lang="en-US" sz="3200" dirty="0"/>
              <a:t>email addresses</a:t>
            </a:r>
          </a:p>
          <a:p>
            <a:pPr marL="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3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coffey\AppData\Local\Microsoft\Windows\Temporary Internet Files\Content.IE5\040U8INA\ryanlerch_thinkingboy_outline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65"/>
          <a:stretch/>
        </p:blipFill>
        <p:spPr bwMode="auto">
          <a:xfrm>
            <a:off x="6553200" y="152401"/>
            <a:ext cx="2103120" cy="2310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6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Inform: Prep their Participation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Project Purpose </a:t>
            </a:r>
            <a:r>
              <a:rPr lang="en-US" sz="3200" dirty="0"/>
              <a:t>and Need </a:t>
            </a:r>
            <a:endParaRPr lang="en-US" sz="3200" dirty="0" smtClean="0"/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Where you are in the process.</a:t>
            </a:r>
            <a:endParaRPr lang="en-US" sz="3200" dirty="0"/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Why </a:t>
            </a:r>
            <a:r>
              <a:rPr lang="en-US" sz="3200" dirty="0"/>
              <a:t>you are collecting </a:t>
            </a:r>
            <a:r>
              <a:rPr lang="en-US" sz="3200" dirty="0" smtClean="0"/>
              <a:t>information.</a:t>
            </a:r>
            <a:endParaRPr lang="en-US" sz="3200" dirty="0"/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What you are going </a:t>
            </a:r>
            <a:r>
              <a:rPr lang="en-US" sz="3200" dirty="0"/>
              <a:t>to do with </a:t>
            </a:r>
            <a:r>
              <a:rPr lang="en-US" sz="3200" dirty="0" smtClean="0"/>
              <a:t>it.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coffey\AppData\Local\Microsoft\Windows\Temporary Internet Files\Content.IE5\HMW6M098\information-symbol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9" t="11953" r="10944" b="9512"/>
          <a:stretch/>
        </p:blipFill>
        <p:spPr bwMode="auto">
          <a:xfrm>
            <a:off x="7010400" y="304801"/>
            <a:ext cx="1828800" cy="1822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26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 Mirror </a:t>
            </a:r>
            <a:r>
              <a:rPr lang="en-US" dirty="0"/>
              <a:t>your electronic and paper survey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Start with basic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Who are they?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Is it important to know their age?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Do they travel the corridor?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Do they even live in the county?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Ask yourself what do you want to know from them?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Cemeteries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Family clusters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Farmers – in case you need a larger roundabout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Alignment preference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Make it easy!  Give them </a:t>
            </a:r>
            <a:r>
              <a:rPr lang="en-US" b="1" dirty="0" smtClean="0"/>
              <a:t>Quick</a:t>
            </a:r>
            <a:r>
              <a:rPr lang="en-US" dirty="0" smtClean="0"/>
              <a:t> checkbox choices!</a:t>
            </a:r>
            <a:endParaRPr lang="en-US" dirty="0"/>
          </a:p>
        </p:txBody>
      </p:sp>
      <p:pic>
        <p:nvPicPr>
          <p:cNvPr id="7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coffey\AppData\Local\Microsoft\Windows\Temporary Internet Files\Content.IE5\040U8INA\Question_Mark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 smtClean="0"/>
              <a:t>State of the Practice:                                                                  Public Involvement in the 21</a:t>
            </a:r>
            <a:r>
              <a:rPr lang="en-US" sz="2600" b="1" baseline="30000" dirty="0" smtClean="0"/>
              <a:t>st</a:t>
            </a:r>
            <a:r>
              <a:rPr lang="en-US" sz="2600" b="1" dirty="0" smtClean="0"/>
              <a:t> Century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 smtClean="0"/>
              <a:t>Panel Discussion</a:t>
            </a:r>
          </a:p>
          <a:p>
            <a:pPr marL="742950" lvl="2" indent="-342900"/>
            <a:r>
              <a:rPr lang="en-US" sz="2200" b="1" dirty="0" smtClean="0"/>
              <a:t>KYTC District Office</a:t>
            </a:r>
          </a:p>
          <a:p>
            <a:pPr marL="742950" lvl="2" indent="-342900"/>
            <a:r>
              <a:rPr lang="en-US" sz="2200" b="1" dirty="0" smtClean="0"/>
              <a:t>KYTC Central Office</a:t>
            </a:r>
          </a:p>
          <a:p>
            <a:pPr marL="742950" lvl="2" indent="-342900"/>
            <a:r>
              <a:rPr lang="en-US" sz="2200" b="1" dirty="0" smtClean="0"/>
              <a:t>Consultants (Qk4 and </a:t>
            </a:r>
            <a:r>
              <a:rPr lang="en-US" sz="2200" b="1" dirty="0" err="1" smtClean="0"/>
              <a:t>Stantec</a:t>
            </a:r>
            <a:r>
              <a:rPr lang="en-US" sz="2200" b="1" dirty="0" smtClean="0"/>
              <a:t>)</a:t>
            </a:r>
            <a:endParaRPr lang="en-US" sz="2200" dirty="0" smtClean="0"/>
          </a:p>
          <a:p>
            <a:r>
              <a:rPr lang="en-US" sz="2400" b="1" dirty="0" smtClean="0"/>
              <a:t>Activity: “We all scream for Ice Cream!” </a:t>
            </a:r>
          </a:p>
          <a:p>
            <a:pPr lvl="1"/>
            <a:r>
              <a:rPr lang="en-US" sz="2000" b="1" dirty="0" smtClean="0"/>
              <a:t>Sticker Dot Exercise</a:t>
            </a:r>
          </a:p>
          <a:p>
            <a:pPr lvl="1"/>
            <a:r>
              <a:rPr lang="en-US" sz="2000" b="1" dirty="0" smtClean="0"/>
              <a:t>$100 question Exercise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10100"/>
          </a:xfrm>
        </p:spPr>
        <p:txBody>
          <a:bodyPr>
            <a:normAutofit/>
          </a:bodyPr>
          <a:lstStyle/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500" dirty="0" smtClean="0"/>
              <a:t>  Keep </a:t>
            </a:r>
            <a:r>
              <a:rPr lang="en-US" sz="3500" dirty="0"/>
              <a:t>it simple - 6-8 questions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500" dirty="0" smtClean="0"/>
              <a:t>Give </a:t>
            </a:r>
            <a:r>
              <a:rPr lang="en-US" sz="3500" dirty="0"/>
              <a:t>them options but do not lead </a:t>
            </a:r>
            <a:endParaRPr lang="en-US" sz="3500" dirty="0" smtClean="0"/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500" dirty="0" smtClean="0"/>
              <a:t>  Leave </a:t>
            </a:r>
            <a:r>
              <a:rPr lang="en-US" sz="3500" dirty="0"/>
              <a:t>a short blank for “other”…at the </a:t>
            </a:r>
            <a:r>
              <a:rPr lang="en-US" sz="3500" dirty="0" smtClean="0"/>
              <a:t>      	end </a:t>
            </a:r>
            <a:r>
              <a:rPr lang="en-US" sz="3500" dirty="0"/>
              <a:t>of each question…..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500" dirty="0" smtClean="0"/>
              <a:t> Minimize </a:t>
            </a:r>
            <a:r>
              <a:rPr lang="en-US" sz="3500" dirty="0"/>
              <a:t>essay questions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500" dirty="0" smtClean="0"/>
              <a:t> “Catchall</a:t>
            </a:r>
            <a:r>
              <a:rPr lang="en-US" sz="3500" dirty="0"/>
              <a:t>” essay question at the end </a:t>
            </a:r>
            <a:endParaRPr lang="en-US" sz="3500" dirty="0" smtClean="0"/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600" dirty="0" smtClean="0"/>
              <a:t> Provide your contact </a:t>
            </a:r>
            <a:r>
              <a:rPr lang="en-US" sz="3600" dirty="0"/>
              <a:t>and phone number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5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12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C:\Users\acoffey\AppData\Local\Microsoft\Windows\Temporary Internet Files\Content.IE5\L5EICDRS\tips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2053"/>
            <a:ext cx="1981200" cy="2221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32400" cy="1143000"/>
          </a:xfrm>
        </p:spPr>
        <p:txBody>
          <a:bodyPr/>
          <a:lstStyle/>
          <a:p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40"/>
            <a:ext cx="8229600" cy="4525963"/>
          </a:xfrm>
        </p:spPr>
        <p:txBody>
          <a:bodyPr>
            <a:normAutofit/>
          </a:bodyPr>
          <a:lstStyle/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 Use </a:t>
            </a:r>
            <a:r>
              <a:rPr lang="en-US" sz="3200" dirty="0"/>
              <a:t>a sliding scale of at least 1 to 5.  </a:t>
            </a:r>
            <a:endParaRPr lang="en-US" sz="3200" dirty="0" smtClean="0"/>
          </a:p>
          <a:p>
            <a:pPr marL="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Always </a:t>
            </a:r>
            <a:r>
              <a:rPr lang="en-US" sz="3200" dirty="0"/>
              <a:t>specify how to use it.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 Include </a:t>
            </a:r>
            <a:r>
              <a:rPr lang="en-US" sz="3200" dirty="0"/>
              <a:t>maps and pictures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  % </a:t>
            </a:r>
            <a:r>
              <a:rPr lang="en-US" sz="3200" dirty="0"/>
              <a:t>Complete at the bottom of each page.</a:t>
            </a:r>
          </a:p>
          <a:p>
            <a:pPr marL="347472" lvl="1" indent="-347472">
              <a:buFont typeface="Wingdings" panose="05000000000000000000" pitchFamily="2" charset="2"/>
              <a:buChar char="q"/>
            </a:pPr>
            <a:r>
              <a:rPr lang="en-US" sz="3200" dirty="0" smtClean="0"/>
              <a:t>  Ask </a:t>
            </a:r>
            <a:r>
              <a:rPr lang="en-US" sz="3200" dirty="0"/>
              <a:t>them to join a mailing 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50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q"/>
            </a:pPr>
            <a:r>
              <a:rPr lang="en-US" sz="3600" dirty="0" smtClean="0"/>
              <a:t>  Website/URL </a:t>
            </a:r>
            <a:r>
              <a:rPr lang="en-US" sz="3600" dirty="0"/>
              <a:t>in presentations, </a:t>
            </a:r>
            <a:endParaRPr lang="en-US" sz="36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 smtClean="0"/>
              <a:t>  Newspaper</a:t>
            </a:r>
            <a:r>
              <a:rPr lang="en-US" sz="3600" dirty="0"/>
              <a:t>, TV, radio, </a:t>
            </a:r>
            <a:endParaRPr lang="en-US" sz="36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 smtClean="0"/>
              <a:t> Paper </a:t>
            </a:r>
            <a:r>
              <a:rPr lang="en-US" sz="3600" dirty="0"/>
              <a:t>surveys, </a:t>
            </a:r>
            <a:endParaRPr lang="en-US" sz="36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 smtClean="0"/>
              <a:t> Post cards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4000" dirty="0" smtClean="0"/>
              <a:t> Emails</a:t>
            </a:r>
            <a:r>
              <a:rPr lang="en-US" sz="4000" dirty="0"/>
              <a:t>, and takeaways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coffey\AppData\Local\Microsoft\Windows\Temporary Internet Files\Content.IE5\CLCON24C\image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51" b="81078"/>
          <a:stretch/>
        </p:blipFill>
        <p:spPr bwMode="auto">
          <a:xfrm>
            <a:off x="1143000" y="5791200"/>
            <a:ext cx="6858000" cy="862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3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and </a:t>
            </a:r>
            <a:br>
              <a:rPr lang="en-US" dirty="0" smtClean="0"/>
            </a:br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Send </a:t>
            </a:r>
            <a:r>
              <a:rPr lang="en-US" dirty="0"/>
              <a:t>a quick email with hyperlinks using </a:t>
            </a:r>
            <a:r>
              <a:rPr lang="en-US" dirty="0" err="1"/>
              <a:t>Sharefile</a:t>
            </a:r>
            <a:r>
              <a:rPr lang="en-US" dirty="0"/>
              <a:t>, Dropbox, ftp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Follow </a:t>
            </a:r>
            <a:r>
              <a:rPr lang="en-US" dirty="0"/>
              <a:t>up with a reminder! </a:t>
            </a:r>
            <a:endParaRPr lang="en-US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   Enter </a:t>
            </a:r>
            <a:r>
              <a:rPr lang="en-US" sz="3200" dirty="0"/>
              <a:t>your completed/mailed-in paper surveys into the electronic survey instrument for easier summaries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coffey\AppData\Local\Microsoft\Windows\Temporary Internet Files\Content.IE5\O86JN9SG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60960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coffey\AppData\Local\Microsoft\Windows\Temporary Internet Files\Content.IE5\L5EICDRS\750px-Send-email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6421"/>
            <a:ext cx="1828800" cy="143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20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Lessons Learned</a:t>
            </a:r>
            <a:br>
              <a:rPr lang="en-US" dirty="0" smtClean="0"/>
            </a:br>
            <a:r>
              <a:rPr lang="en-US" sz="3100" dirty="0" smtClean="0"/>
              <a:t>Test Case - Resource Agency Coordination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Let’s do it electronically!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Developed a survey to determine what survey method was best!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Still two methods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Hard copy letter (traditional) &amp;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Electronic survey (tailored)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They were not the same.</a:t>
            </a:r>
          </a:p>
        </p:txBody>
      </p:sp>
      <p:pic>
        <p:nvPicPr>
          <p:cNvPr id="5" name="Picture 15" descr="C:\Users\acoffey\AppData\Local\Microsoft\Windows\Temporary Internet Files\Content.IE5\L5EICDRS\tips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2053"/>
            <a:ext cx="1981200" cy="2221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5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Users\acoffey\AppData\Local\Microsoft\Windows\Temporary Internet Files\Content.IE5\L5EICDRS\tips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12055"/>
            <a:ext cx="1828800" cy="2050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Lessons Learned</a:t>
            </a:r>
            <a:br>
              <a:rPr lang="en-US" dirty="0" smtClean="0"/>
            </a:br>
            <a:r>
              <a:rPr lang="en-US" sz="3100" dirty="0" smtClean="0"/>
              <a:t>Test Case - Resource Agency Coordination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7000" dirty="0" smtClean="0"/>
              <a:t>Hard copy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More difficult to summarize, report out, and compare when questions were not the same.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Seemed to receive more “canned” letters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Most did not go to the survey link in the letter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Sometimes received copy and paste paragraphs for other projects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000" dirty="0" smtClean="0"/>
              <a:t>Electronic copy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Easier</a:t>
            </a:r>
            <a:endParaRPr lang="en-US" sz="7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Killed a lot less trees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Electronic responses were informal, timely, efficient for the sender and effective.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Must track email addresses and save as pdfs!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000" dirty="0" smtClean="0"/>
              <a:t>Easy to send reminders through email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We received 9 responses after the deadline with just a quick reminder email and a link to the survey.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7000" dirty="0" smtClean="0"/>
              <a:t>Set your deadline to be flexible.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7000" dirty="0" smtClean="0"/>
              <a:t>Don’t forget the simple things Name, Title, representing and type of agency!</a:t>
            </a:r>
          </a:p>
        </p:txBody>
      </p:sp>
    </p:spTree>
    <p:extLst>
      <p:ext uri="{BB962C8B-B14F-4D97-AF65-F5344CB8AC3E}">
        <p14:creationId xmlns="" xmlns:p14="http://schemas.microsoft.com/office/powerpoint/2010/main" val="1845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Activity: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“We All Scream for Ice Cream!”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 </a:t>
            </a:r>
          </a:p>
          <a:p>
            <a:pPr lvl="1"/>
            <a:r>
              <a:rPr lang="en-US" sz="2400" b="1" dirty="0" smtClean="0"/>
              <a:t>Sticker Dot Exercise</a:t>
            </a:r>
          </a:p>
          <a:p>
            <a:pPr lvl="2"/>
            <a:r>
              <a:rPr lang="en-US" b="1" dirty="0" smtClean="0"/>
              <a:t>Select your </a:t>
            </a:r>
            <a:r>
              <a:rPr lang="en-US" b="1" dirty="0" smtClean="0">
                <a:solidFill>
                  <a:srgbClr val="00B050"/>
                </a:solidFill>
              </a:rPr>
              <a:t>most</a:t>
            </a:r>
            <a:r>
              <a:rPr lang="en-US" b="1" dirty="0" smtClean="0"/>
              <a:t> favorite (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b="1" dirty="0" smtClean="0"/>
              <a:t> dot)</a:t>
            </a:r>
          </a:p>
          <a:p>
            <a:pPr lvl="2"/>
            <a:r>
              <a:rPr lang="en-US" b="1" dirty="0" smtClean="0"/>
              <a:t>Select your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second</a:t>
            </a:r>
            <a:r>
              <a:rPr lang="en-US" b="1" dirty="0" smtClean="0"/>
              <a:t> favorite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ORANGE </a:t>
            </a:r>
            <a:r>
              <a:rPr lang="en-US" b="1" dirty="0" smtClean="0"/>
              <a:t>dot)</a:t>
            </a:r>
          </a:p>
          <a:p>
            <a:pPr lvl="2"/>
            <a:r>
              <a:rPr lang="en-US" b="1" dirty="0" smtClean="0"/>
              <a:t>Select your </a:t>
            </a:r>
            <a:r>
              <a:rPr lang="en-US" b="1" dirty="0" smtClean="0">
                <a:solidFill>
                  <a:srgbClr val="FF0066"/>
                </a:solidFill>
              </a:rPr>
              <a:t>least</a:t>
            </a:r>
            <a:r>
              <a:rPr lang="en-US" b="1" dirty="0" smtClean="0"/>
              <a:t> favorite (</a:t>
            </a:r>
            <a:r>
              <a:rPr lang="en-US" b="1" dirty="0" smtClean="0">
                <a:solidFill>
                  <a:srgbClr val="FF0066"/>
                </a:solidFill>
              </a:rPr>
              <a:t>PINK</a:t>
            </a:r>
            <a:r>
              <a:rPr lang="en-US" b="1" dirty="0" smtClean="0"/>
              <a:t> dot)</a:t>
            </a:r>
          </a:p>
          <a:p>
            <a:pPr lvl="2"/>
            <a:endParaRPr lang="en-US" sz="1600" b="1" dirty="0" smtClean="0"/>
          </a:p>
          <a:p>
            <a:pPr lvl="1"/>
            <a:r>
              <a:rPr lang="en-US" sz="2400" b="1" dirty="0" smtClean="0"/>
              <a:t>$100 question Exercise</a:t>
            </a:r>
          </a:p>
          <a:p>
            <a:pPr lvl="2"/>
            <a:r>
              <a:rPr lang="en-US" b="1" dirty="0" smtClean="0"/>
              <a:t>If you were given 10 CENTS to purchase the container and the toppings for your ice cream, then how would you spend your 10 CENTS?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 two “work-groups” will report out to the session participants their thoughts on the tools and applications.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“I’s” of Public Involvement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358" t="10644" r="3296" b="13396"/>
          <a:stretch/>
        </p:blipFill>
        <p:spPr bwMode="auto">
          <a:xfrm>
            <a:off x="206515" y="1371600"/>
            <a:ext cx="8785085" cy="53048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Involvement Beatitude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noFill/>
          <a:ln w="41275" cmpd="sng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endParaRPr lang="en-US" sz="1000" dirty="0" smtClean="0">
              <a:latin typeface="Lucida Calligraphy" pitchFamily="66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6600" dirty="0" smtClean="0">
                <a:latin typeface="Lucida Calligraphy" pitchFamily="66" charset="0"/>
              </a:rPr>
              <a:t>Blessed are the flexible              for they               will not get          bent out of shape.</a:t>
            </a:r>
            <a:endParaRPr lang="en-US" sz="6600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Panel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In regards to the public involvement methods used in the US 68 (Metcalfe/Green) or US 31W/KY 446 Planning Studies and how the data collected informed the decision-making process----- </a:t>
            </a:r>
          </a:p>
          <a:p>
            <a:pPr>
              <a:buNone/>
            </a:pPr>
            <a:r>
              <a:rPr lang="en-US" b="1" dirty="0" smtClean="0"/>
              <a:t>             What were the lessons learned?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The only mistake in life is the lesson not learned</a:t>
            </a:r>
            <a:r>
              <a:rPr lang="en-US" dirty="0" smtClean="0"/>
              <a:t>.     -- Albert Einstein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IDENTIFY &amp; INVITE: </a:t>
            </a:r>
            <a:br>
              <a:rPr lang="en-US" sz="3600" b="1" dirty="0" smtClean="0"/>
            </a:br>
            <a:r>
              <a:rPr lang="en-US" sz="3600" dirty="0" smtClean="0"/>
              <a:t>Know Your Audience!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0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Short Presentation Goes a Long 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7911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Give Meeting Attendees a “Job”</a:t>
            </a:r>
          </a:p>
        </p:txBody>
      </p:sp>
      <p:pic>
        <p:nvPicPr>
          <p:cNvPr id="4" name="Picture 2" descr="0801 US 68 Public Meeting at Sulphur Wel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2222"/>
            <a:ext cx="8077200" cy="514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5816" y="6301647"/>
            <a:ext cx="393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http://www.glasgowdailytimes.com/</a:t>
            </a:r>
          </a:p>
        </p:txBody>
      </p:sp>
    </p:spTree>
    <p:extLst>
      <p:ext uri="{BB962C8B-B14F-4D97-AF65-F5344CB8AC3E}">
        <p14:creationId xmlns="" xmlns:p14="http://schemas.microsoft.com/office/powerpoint/2010/main" val="26090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Outreach Techniques in getting the word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Variable Message Signs</a:t>
            </a:r>
          </a:p>
          <a:p>
            <a:pPr lvl="2"/>
            <a:r>
              <a:rPr lang="en-US" dirty="0" smtClean="0"/>
              <a:t>Display 2-3 weeks before meeting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Information Fliers or Brochures</a:t>
            </a:r>
          </a:p>
          <a:p>
            <a:pPr lvl="2"/>
            <a:r>
              <a:rPr lang="en-US" dirty="0" smtClean="0"/>
              <a:t>Distribute at local businesses, public gatherings, etc. 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U:\ky 44\Public Meetings\Pictures &amp; Movies\August 19, 2010 Public Meeting Pictures 030.jpg"/>
          <p:cNvPicPr>
            <a:picLocks noChangeAspect="1" noChangeArrowheads="1"/>
          </p:cNvPicPr>
          <p:nvPr/>
        </p:nvPicPr>
        <p:blipFill>
          <a:blip r:embed="rId2" cstate="print"/>
          <a:srcRect l="5882" t="11763" r="11765" b="5899"/>
          <a:stretch>
            <a:fillRect/>
          </a:stretch>
        </p:blipFill>
        <p:spPr bwMode="auto">
          <a:xfrm>
            <a:off x="6629400" y="1524000"/>
            <a:ext cx="1828800" cy="1371600"/>
          </a:xfrm>
          <a:prstGeom prst="rect">
            <a:avLst/>
          </a:prstGeom>
          <a:noFill/>
        </p:spPr>
      </p:pic>
      <p:grpSp>
        <p:nvGrpSpPr>
          <p:cNvPr id="5" name="Group 7"/>
          <p:cNvGrpSpPr/>
          <p:nvPr/>
        </p:nvGrpSpPr>
        <p:grpSpPr>
          <a:xfrm>
            <a:off x="2209800" y="4495800"/>
            <a:ext cx="4495800" cy="1676400"/>
            <a:chOff x="1600200" y="4419600"/>
            <a:chExt cx="6172200" cy="1922929"/>
          </a:xfrm>
        </p:grpSpPr>
        <p:pic>
          <p:nvPicPr>
            <p:cNvPr id="1028" name="Picture 4" descr="U:\1-Part Conf 2015\US 68 Scoping Study_Public Meeting #1 Handout_Page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4419600"/>
              <a:ext cx="2944091" cy="19050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4" name="Picture 2" descr="U:\1-Part Conf 2015\US 68 PM 2 Handout July2014 - r_Page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4419600"/>
              <a:ext cx="2971800" cy="19229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5253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Charlie Allen; Brian Aldridge; Annette Coffee; Jeff Moore; Shane McKenzie; Sreenu Gutti</Speakers>
    <Year xmlns="b47a5aad-adfb-4dac-9d3f-47090e67d565">2015</Year>
    <Section xmlns="b47a5aad-adfb-4dac-9d3f-47090e67d565">Planning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8A3A08F5-18DC-4018-A8B0-ADF78E4CF2F9}"/>
</file>

<file path=customXml/itemProps2.xml><?xml version="1.0" encoding="utf-8"?>
<ds:datastoreItem xmlns:ds="http://schemas.openxmlformats.org/officeDocument/2006/customXml" ds:itemID="{978B42F9-7905-40CE-8058-5C0F44BCC218}"/>
</file>

<file path=customXml/itemProps3.xml><?xml version="1.0" encoding="utf-8"?>
<ds:datastoreItem xmlns:ds="http://schemas.openxmlformats.org/officeDocument/2006/customXml" ds:itemID="{86DB64A7-DB9F-4A64-B6AE-046EDC2F386F}"/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963</Words>
  <Application>Microsoft Office PowerPoint</Application>
  <PresentationFormat>On-screen Show (4:3)</PresentationFormat>
  <Paragraphs>193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Innovative and Interactive Public Involvement              for the 21st Century 2015 Partnering Conference  </vt:lpstr>
      <vt:lpstr>Workshop Agenda</vt:lpstr>
      <vt:lpstr>The Five “I’s” of Public Involvement</vt:lpstr>
      <vt:lpstr>Public Involvement Beatitude</vt:lpstr>
      <vt:lpstr>Panel Discussion:</vt:lpstr>
      <vt:lpstr>IDENTIFY &amp; INVITE:  Know Your Audience!</vt:lpstr>
      <vt:lpstr>A Short Presentation Goes a Long Way</vt:lpstr>
      <vt:lpstr>Give Meeting Attendees a “Job”</vt:lpstr>
      <vt:lpstr>Outreach Techniques in getting the word out </vt:lpstr>
      <vt:lpstr>Slide 10</vt:lpstr>
      <vt:lpstr>Slide 11</vt:lpstr>
      <vt:lpstr>INFORM: “MAKE NO ASSUMPTIONS!”</vt:lpstr>
      <vt:lpstr>INFORM: “MAKE NO ASSUMPTIONS!”</vt:lpstr>
      <vt:lpstr>INFORM: “MAKE NO ASSUMPTIONS!”</vt:lpstr>
      <vt:lpstr>INFORM: “MAKE NO ASSUMPTIONS!”</vt:lpstr>
      <vt:lpstr>Slide 16</vt:lpstr>
      <vt:lpstr>Start Thinking  Early</vt:lpstr>
      <vt:lpstr>Inform: Prep their Participation </vt:lpstr>
      <vt:lpstr>Questions</vt:lpstr>
      <vt:lpstr>Remember</vt:lpstr>
      <vt:lpstr>Enhancements</vt:lpstr>
      <vt:lpstr>Advertise the Survey</vt:lpstr>
      <vt:lpstr>Send and  Follow-up</vt:lpstr>
      <vt:lpstr>Lessons Learned Test Case - Resource Agency Coordination  </vt:lpstr>
      <vt:lpstr>Lessons Learned Test Case - Resource Agency Coordination  </vt:lpstr>
      <vt:lpstr>Activity:                                                            “We All Scream for Ice Cream!”</vt:lpstr>
      <vt:lpstr>Follow-up Discussion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KYTC</dc:creator>
  <cp:lastModifiedBy>KYTC</cp:lastModifiedBy>
  <cp:revision>82</cp:revision>
  <dcterms:created xsi:type="dcterms:W3CDTF">2014-08-18T15:01:32Z</dcterms:created>
  <dcterms:modified xsi:type="dcterms:W3CDTF">2015-09-03T16:33:40Z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